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  <p:sldMasterId id="2147483695" r:id="rId7"/>
    <p:sldMasterId id="2147483696" r:id="rId8"/>
    <p:sldMasterId id="214748369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EB Garamond"/>
      <p:regular r:id="rId40"/>
      <p:bold r:id="rId41"/>
      <p:italic r:id="rId42"/>
      <p:boldItalic r:id="rId43"/>
    </p:embeddedFont>
    <p:embeddedFont>
      <p:font typeface="Poppins Medium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  <p:embeddedFont>
      <p:font typeface="EB Garamond Regular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3D0B31-CEFB-4F74-BC39-B7A7CF5910F1}">
  <a:tblStyle styleId="{F93D0B31-CEFB-4F74-BC39-B7A7CF591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regular.fntdata"/><Relationship Id="rId42" Type="http://schemas.openxmlformats.org/officeDocument/2006/relationships/font" Target="fonts/EBGaramond-italic.fntdata"/><Relationship Id="rId41" Type="http://schemas.openxmlformats.org/officeDocument/2006/relationships/font" Target="fonts/EBGaramond-bold.fntdata"/><Relationship Id="rId44" Type="http://schemas.openxmlformats.org/officeDocument/2006/relationships/font" Target="fonts/PoppinsMedium-regular.fntdata"/><Relationship Id="rId43" Type="http://schemas.openxmlformats.org/officeDocument/2006/relationships/font" Target="fonts/EBGaramond-boldItalic.fntdata"/><Relationship Id="rId46" Type="http://schemas.openxmlformats.org/officeDocument/2006/relationships/font" Target="fonts/PoppinsMedium-italic.fntdata"/><Relationship Id="rId45" Type="http://schemas.openxmlformats.org/officeDocument/2006/relationships/font" Target="fonts/Poppins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PoppinsSemiBold-regular.fntdata"/><Relationship Id="rId47" Type="http://schemas.openxmlformats.org/officeDocument/2006/relationships/font" Target="fonts/PoppinsMedium-boldItalic.fntdata"/><Relationship Id="rId49" Type="http://schemas.openxmlformats.org/officeDocument/2006/relationships/font" Target="fonts/Poppins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3" Type="http://schemas.openxmlformats.org/officeDocument/2006/relationships/font" Target="fonts/EBGaramondRegular-boldItalic.fntdata"/><Relationship Id="rId52" Type="http://schemas.openxmlformats.org/officeDocument/2006/relationships/font" Target="fonts/EBGaramondRegular-bold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e3451ae1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b9e3451ae1_2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b9e3451ae1_2_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9e3451ae1_2_3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b9e3451ae1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a90deb6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a90deb6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 alongwith responsibilities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9e3451ae1_2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b9e3451ae1_2_3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396" name="Google Shape;396;gb9e3451ae1_2_3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a91a4adb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ba91a4adb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04" name="Google Shape;404;gba91a4adb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9e3451ae1_2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b9e3451ae1_2_3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436" name="Google Shape;436;gb9e3451ae1_2_3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9e3451ae1_2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b9e3451ae1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rPr lang="en"/>
              <a:t>Implementation -&gt;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9e3451ae1_2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b9e3451ae1_2_4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53" name="Google Shape;453;gb9e3451ae1_2_4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9e3451ae1_2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b9e3451ae1_2_4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1" name="Google Shape;461;gb9e3451ae1_2_4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9e3451ae1_2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b9e3451ae1_2_5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500" name="Google Shape;500;gb9e3451ae1_2_5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9e3451ae1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9e3451ae1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e3451ae1_2_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b9e3451ae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a90deb6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a90deb6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a91a4ad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ba91a4ad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519" name="Google Shape;519;gba91a4ad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a91a4ad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ba91a4ad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9e3451ae1_2_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b9e3451ae1_2_5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– 5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NFR Dashboard – 3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– 10 mins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1. Show the Responsiveness and Wave tool first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b9e3451ae1_2_5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9e3451ae1_2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b9e3451ae1_2_5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560" name="Google Shape;560;gb9e3451ae1_2_5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9e3451ae1_2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b9e3451ae1_2_5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68" name="Google Shape;568;gb9e3451ae1_2_5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9e3451ae1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b9e3451ae1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224" name="Google Shape;224;gb9e3451ae1_2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9e3451ae1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b9e3451ae1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253" name="Google Shape;253;gb9e3451ae1_2_1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e3451ae1_2_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b9e3451ae1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9e3451ae1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b9e3451ae1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b9e3451ae1_2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9e3451ae1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b9e3451ae1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Swati</a:t>
            </a:r>
            <a:endParaRPr/>
          </a:p>
        </p:txBody>
      </p:sp>
      <p:sp>
        <p:nvSpPr>
          <p:cNvPr id="344" name="Google Shape;344;gb9e3451ae1_2_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9e3451ae1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b9e3451ae1_2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b9e3451ae1_2_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9e3451ae1_2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b9e3451ae1_2_3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69" name="Google Shape;369;gb9e3451ae1_2_3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514483" y="2076950"/>
            <a:ext cx="8115127" cy="15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b="0" i="0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514483" y="2304999"/>
            <a:ext cx="8115127" cy="861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b="0" i="0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7842402" y="1"/>
            <a:ext cx="787209" cy="51434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514350" y="665227"/>
            <a:ext cx="3915918" cy="855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0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1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4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5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6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27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28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9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30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1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>
            <p:ph idx="2" type="pic"/>
          </p:nvPr>
        </p:nvSpPr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ctrTitle"/>
          </p:nvPr>
        </p:nvSpPr>
        <p:spPr>
          <a:xfrm>
            <a:off x="514350" y="500634"/>
            <a:ext cx="351815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514350" y="817376"/>
            <a:ext cx="351815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33" name="Google Shape;13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39"/>
          <p:cNvSpPr/>
          <p:nvPr>
            <p:ph idx="2" type="pic"/>
          </p:nvPr>
        </p:nvSpPr>
        <p:spPr>
          <a:xfrm>
            <a:off x="2614860" y="0"/>
            <a:ext cx="652914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/>
          <p:nvPr>
            <p:ph idx="2" type="pic"/>
          </p:nvPr>
        </p:nvSpPr>
        <p:spPr>
          <a:xfrm>
            <a:off x="2335077" y="0"/>
            <a:ext cx="6808923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514350" y="2516886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514350" y="3302290"/>
            <a:ext cx="1803654" cy="1328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41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4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/>
          <p:nvPr>
            <p:ph idx="2" type="pic"/>
          </p:nvPr>
        </p:nvSpPr>
        <p:spPr>
          <a:xfrm>
            <a:off x="0" y="0"/>
            <a:ext cx="4430268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43"/>
          <p:cNvSpPr/>
          <p:nvPr>
            <p:ph idx="2" type="pic"/>
          </p:nvPr>
        </p:nvSpPr>
        <p:spPr>
          <a:xfrm>
            <a:off x="0" y="0"/>
            <a:ext cx="4432555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" name="Google Shape;173;p43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43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44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8" name="Google Shape;178;p44"/>
          <p:cNvSpPr txBox="1"/>
          <p:nvPr>
            <p:ph type="title"/>
          </p:nvPr>
        </p:nvSpPr>
        <p:spPr>
          <a:xfrm>
            <a:off x="514350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45"/>
          <p:cNvSpPr txBox="1"/>
          <p:nvPr>
            <p:ph idx="1" type="body"/>
          </p:nvPr>
        </p:nvSpPr>
        <p:spPr>
          <a:xfrm>
            <a:off x="514350" y="1637782"/>
            <a:ext cx="8113014" cy="2729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45"/>
          <p:cNvSpPr txBox="1"/>
          <p:nvPr>
            <p:ph idx="2" type="subTitle"/>
          </p:nvPr>
        </p:nvSpPr>
        <p:spPr>
          <a:xfrm>
            <a:off x="514350" y="1341638"/>
            <a:ext cx="8113014" cy="19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4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/>
          <p:nvPr>
            <p:ph type="title"/>
          </p:nvPr>
        </p:nvSpPr>
        <p:spPr>
          <a:xfrm>
            <a:off x="514350" y="2146554"/>
            <a:ext cx="251688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46"/>
          <p:cNvSpPr txBox="1"/>
          <p:nvPr>
            <p:ph idx="1" type="body"/>
          </p:nvPr>
        </p:nvSpPr>
        <p:spPr>
          <a:xfrm>
            <a:off x="4018788" y="1426464"/>
            <a:ext cx="461543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46"/>
          <p:cNvSpPr txBox="1"/>
          <p:nvPr>
            <p:ph idx="2" type="subTitle"/>
          </p:nvPr>
        </p:nvSpPr>
        <p:spPr>
          <a:xfrm>
            <a:off x="4018788" y="1117854"/>
            <a:ext cx="4615434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9" name="Google Shape;189;p4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47"/>
          <p:cNvSpPr/>
          <p:nvPr>
            <p:ph idx="2" type="chart"/>
          </p:nvPr>
        </p:nvSpPr>
        <p:spPr>
          <a:xfrm>
            <a:off x="514484" y="1354347"/>
            <a:ext cx="8115127" cy="310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3" name="Google Shape;193;p4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"/>
          <p:cNvSpPr txBox="1"/>
          <p:nvPr>
            <p:ph idx="1" type="body"/>
          </p:nvPr>
        </p:nvSpPr>
        <p:spPr>
          <a:xfrm>
            <a:off x="514350" y="822960"/>
            <a:ext cx="251688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2" type="subTitle"/>
          </p:nvPr>
        </p:nvSpPr>
        <p:spPr>
          <a:xfrm>
            <a:off x="514350" y="514350"/>
            <a:ext cx="2516886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p49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1" name="Google Shape;201;p4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/>
          <p:nvPr>
            <p:ph idx="2" type="pic"/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4" name="Google Shape;204;p50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5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350" y="1371600"/>
            <a:ext cx="8113014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pos="576">
          <p15:clr>
            <a:srgbClr val="F26B43"/>
          </p15:clr>
        </p15:guide>
        <p15:guide id="6" pos="756">
          <p15:clr>
            <a:srgbClr val="F26B43"/>
          </p15:clr>
        </p15:guide>
        <p15:guide id="7" pos="1026">
          <p15:clr>
            <a:srgbClr val="F26B43"/>
          </p15:clr>
        </p15:guide>
        <p15:guide id="8" pos="1206">
          <p15:clr>
            <a:srgbClr val="F26B43"/>
          </p15:clr>
        </p15:guide>
        <p15:guide id="9" pos="1458">
          <p15:clr>
            <a:srgbClr val="F26B43"/>
          </p15:clr>
        </p15:guide>
        <p15:guide id="10" pos="1656">
          <p15:clr>
            <a:srgbClr val="F26B43"/>
          </p15:clr>
        </p15:guide>
        <p15:guide id="11" pos="1890">
          <p15:clr>
            <a:srgbClr val="F26B43"/>
          </p15:clr>
        </p15:guide>
        <p15:guide id="12" pos="2088">
          <p15:clr>
            <a:srgbClr val="F26B43"/>
          </p15:clr>
        </p15:guide>
        <p15:guide id="13" pos="2340">
          <p15:clr>
            <a:srgbClr val="F26B43"/>
          </p15:clr>
        </p15:guide>
        <p15:guide id="14" pos="2538">
          <p15:clr>
            <a:srgbClr val="F26B43"/>
          </p15:clr>
        </p15:guide>
        <p15:guide id="15" pos="2772">
          <p15:clr>
            <a:srgbClr val="F26B43"/>
          </p15:clr>
        </p15:guide>
        <p15:guide id="16" pos="2970">
          <p15:clr>
            <a:srgbClr val="F26B43"/>
          </p15:clr>
        </p15:guide>
        <p15:guide id="17" pos="3222">
          <p15:clr>
            <a:srgbClr val="F26B43"/>
          </p15:clr>
        </p15:guide>
        <p15:guide id="18" pos="3420">
          <p15:clr>
            <a:srgbClr val="F26B43"/>
          </p15:clr>
        </p15:guide>
        <p15:guide id="19" pos="3654">
          <p15:clr>
            <a:srgbClr val="F26B43"/>
          </p15:clr>
        </p15:guide>
        <p15:guide id="20" pos="3852">
          <p15:clr>
            <a:srgbClr val="F26B43"/>
          </p15:clr>
        </p15:guide>
        <p15:guide id="21" pos="4104">
          <p15:clr>
            <a:srgbClr val="F26B43"/>
          </p15:clr>
        </p15:guide>
        <p15:guide id="22" pos="4302">
          <p15:clr>
            <a:srgbClr val="F26B43"/>
          </p15:clr>
        </p15:guide>
        <p15:guide id="23" pos="4554">
          <p15:clr>
            <a:srgbClr val="F26B43"/>
          </p15:clr>
        </p15:guide>
        <p15:guide id="24" pos="4734">
          <p15:clr>
            <a:srgbClr val="F26B43"/>
          </p15:clr>
        </p15:guide>
        <p15:guide id="25" pos="4986">
          <p15:clr>
            <a:srgbClr val="F26B43"/>
          </p15:clr>
        </p15:guide>
        <p15:guide id="26" pos="51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41.png"/><Relationship Id="rId13" Type="http://schemas.openxmlformats.org/officeDocument/2006/relationships/image" Target="../media/image3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Relationship Id="rId15" Type="http://schemas.openxmlformats.org/officeDocument/2006/relationships/image" Target="../media/image29.png"/><Relationship Id="rId14" Type="http://schemas.openxmlformats.org/officeDocument/2006/relationships/image" Target="../media/image34.png"/><Relationship Id="rId17" Type="http://schemas.openxmlformats.org/officeDocument/2006/relationships/image" Target="../media/image25.png"/><Relationship Id="rId16" Type="http://schemas.openxmlformats.org/officeDocument/2006/relationships/image" Target="../media/image32.png"/><Relationship Id="rId5" Type="http://schemas.openxmlformats.org/officeDocument/2006/relationships/image" Target="../media/image30.png"/><Relationship Id="rId19" Type="http://schemas.openxmlformats.org/officeDocument/2006/relationships/image" Target="../media/image21.png"/><Relationship Id="rId6" Type="http://schemas.openxmlformats.org/officeDocument/2006/relationships/image" Target="../media/image28.png"/><Relationship Id="rId18" Type="http://schemas.openxmlformats.org/officeDocument/2006/relationships/image" Target="../media/image26.png"/><Relationship Id="rId7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75" y="1316775"/>
            <a:ext cx="5338450" cy="3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/>
          <p:nvPr/>
        </p:nvSpPr>
        <p:spPr>
          <a:xfrm>
            <a:off x="1397925" y="661900"/>
            <a:ext cx="66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Course Management System</a:t>
            </a:r>
            <a:endParaRPr sz="38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/>
        </p:nvSpPr>
        <p:spPr>
          <a:xfrm>
            <a:off x="348980" y="2005706"/>
            <a:ext cx="15463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Dilpreet Kaur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4122677" y="1963275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Anurag Behera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7140372" y="2005706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Rag Patel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0"/>
          <p:cNvSpPr txBox="1"/>
          <p:nvPr/>
        </p:nvSpPr>
        <p:spPr>
          <a:xfrm>
            <a:off x="1699950" y="4512729"/>
            <a:ext cx="1637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Lakshya Goyal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0"/>
          <p:cNvSpPr txBox="1"/>
          <p:nvPr/>
        </p:nvSpPr>
        <p:spPr>
          <a:xfrm>
            <a:off x="5429250" y="451280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Umang Ughareja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25" y="118375"/>
            <a:ext cx="1776300" cy="177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4" name="Google Shape;384;p60"/>
          <p:cNvPicPr preferRelativeResize="0"/>
          <p:nvPr/>
        </p:nvPicPr>
        <p:blipFill rotWithShape="1">
          <a:blip r:embed="rId4">
            <a:alphaModFix/>
          </a:blip>
          <a:srcRect b="1729" l="-1483" r="3213" t="0"/>
          <a:stretch/>
        </p:blipFill>
        <p:spPr>
          <a:xfrm>
            <a:off x="1699952" y="2320373"/>
            <a:ext cx="1922700" cy="214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526" y="325700"/>
            <a:ext cx="1680000" cy="16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6" name="Google Shape;38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7225" y="2540475"/>
            <a:ext cx="1972200" cy="197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7" name="Google Shape;38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2550" y="153950"/>
            <a:ext cx="1775100" cy="178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" name="Google Shape;392;p61"/>
          <p:cNvGraphicFramePr/>
          <p:nvPr/>
        </p:nvGraphicFramePr>
        <p:xfrm>
          <a:off x="1371125" y="135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2336550"/>
                <a:gridCol w="42361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Dilpreet Kaur 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Professor, User functionalities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Lakshya Goyal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Umang Ughareja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Rag Patel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Anurag Behera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ctrTitle"/>
          </p:nvPr>
        </p:nvSpPr>
        <p:spPr>
          <a:xfrm>
            <a:off x="847165" y="2049568"/>
            <a:ext cx="289752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Goals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9" name="Google Shape;399;p6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408" name="Google Shape;408;p6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09" name="Google Shape;409;p63"/>
            <p:cNvPicPr preferRelativeResize="0"/>
            <p:nvPr/>
          </p:nvPicPr>
          <p:blipFill rotWithShape="1">
            <a:blip r:embed="rId3">
              <a:alphaModFix/>
            </a:blip>
            <a:srcRect b="16268" l="24437" r="26022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6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6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63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63"/>
          <p:cNvGrpSpPr/>
          <p:nvPr/>
        </p:nvGrpSpPr>
        <p:grpSpPr>
          <a:xfrm>
            <a:off x="7649499" y="1064857"/>
            <a:ext cx="1268149" cy="1327312"/>
            <a:chOff x="3363489" y="1435608"/>
            <a:chExt cx="2456700" cy="2592406"/>
          </a:xfrm>
        </p:grpSpPr>
        <p:pic>
          <p:nvPicPr>
            <p:cNvPr id="415" name="Google Shape;415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3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63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422" name="Google Shape;422;p6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6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63"/>
          <p:cNvGrpSpPr/>
          <p:nvPr/>
        </p:nvGrpSpPr>
        <p:grpSpPr>
          <a:xfrm>
            <a:off x="7675920" y="3216512"/>
            <a:ext cx="1241616" cy="1294088"/>
            <a:chOff x="9314007" y="1435608"/>
            <a:chExt cx="2456700" cy="2604323"/>
          </a:xfrm>
        </p:grpSpPr>
        <p:grpSp>
          <p:nvGrpSpPr>
            <p:cNvPr id="427" name="Google Shape;427;p6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28" name="Google Shape;428;p6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29" name="Google Shape;429;p6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6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31" name="Google Shape;431;p6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63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enrolled students while admin can manage users, add/drop courses to catalog</a:t>
            </a:r>
            <a:endParaRPr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Practices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39" name="Google Shape;439;p6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40" name="Google Shape;440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575" y="482800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</p:txBody>
      </p:sp>
      <p:sp>
        <p:nvSpPr>
          <p:cNvPr id="447" name="Google Shape;447;p65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Selection</a:t>
            </a:r>
            <a:endParaRPr/>
          </a:p>
        </p:txBody>
      </p:sp>
      <p:sp>
        <p:nvSpPr>
          <p:cNvPr id="448" name="Google Shape;448;p65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Artifacts, Architecture Design</a:t>
            </a:r>
            <a:endParaRPr/>
          </a:p>
        </p:txBody>
      </p:sp>
      <p:sp>
        <p:nvSpPr>
          <p:cNvPr id="449" name="Google Shape;449;p65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development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Tech Stack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56" name="Google Shape;456;p6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973" y="0"/>
            <a:ext cx="5708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64" name="Google Shape;464;p67"/>
          <p:cNvSpPr/>
          <p:nvPr/>
        </p:nvSpPr>
        <p:spPr>
          <a:xfrm>
            <a:off x="174559" y="249380"/>
            <a:ext cx="1645920" cy="710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5" name="Google Shape;465;p67"/>
          <p:cNvSpPr/>
          <p:nvPr/>
        </p:nvSpPr>
        <p:spPr>
          <a:xfrm>
            <a:off x="1959725" y="249382"/>
            <a:ext cx="1645920" cy="710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3744884" y="249380"/>
            <a:ext cx="1645920" cy="710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67"/>
          <p:cNvSpPr/>
          <p:nvPr/>
        </p:nvSpPr>
        <p:spPr>
          <a:xfrm>
            <a:off x="5530038" y="255615"/>
            <a:ext cx="1645920" cy="71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67"/>
          <p:cNvSpPr/>
          <p:nvPr/>
        </p:nvSpPr>
        <p:spPr>
          <a:xfrm>
            <a:off x="7315200" y="249380"/>
            <a:ext cx="1645920" cy="710738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7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3744884" y="985051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67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7315198" y="985050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67"/>
          <p:cNvSpPr/>
          <p:nvPr/>
        </p:nvSpPr>
        <p:spPr>
          <a:xfrm flipH="1">
            <a:off x="174557" y="941413"/>
            <a:ext cx="1645919" cy="1932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67"/>
          <p:cNvSpPr/>
          <p:nvPr/>
        </p:nvSpPr>
        <p:spPr>
          <a:xfrm flipH="1">
            <a:off x="1959722" y="941414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67"/>
          <p:cNvSpPr/>
          <p:nvPr/>
        </p:nvSpPr>
        <p:spPr>
          <a:xfrm flipH="1">
            <a:off x="1957795" y="1720906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67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b="-3" l="9305" r="0" t="12930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0" name="Google Shape;480;p67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1" name="Google Shape;481;p67"/>
          <p:cNvSpPr/>
          <p:nvPr/>
        </p:nvSpPr>
        <p:spPr>
          <a:xfrm flipH="1">
            <a:off x="1959763" y="370091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2099999" y="4139920"/>
            <a:ext cx="1270260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525" y="190687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9400" y="1961725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1725" y="27295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7924" y="269367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28800" y="3366500"/>
            <a:ext cx="786925" cy="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68408" y="2138516"/>
            <a:ext cx="1147000" cy="108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86467" y="2086500"/>
            <a:ext cx="1533069" cy="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6950" y="1214200"/>
            <a:ext cx="1054900" cy="1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2175" y="2365750"/>
            <a:ext cx="1004451" cy="10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69625" y="3443850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20625" y="3276575"/>
            <a:ext cx="1147000" cy="11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ctrTitle"/>
          </p:nvPr>
        </p:nvSpPr>
        <p:spPr>
          <a:xfrm>
            <a:off x="829876" y="1696742"/>
            <a:ext cx="2568387" cy="1559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Learnings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03" name="Google Shape;503;p6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04" name="Google Shape;504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0" l="10034" r="11849" t="303"/>
          <a:stretch/>
        </p:blipFill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69"/>
          <p:cNvGraphicFramePr/>
          <p:nvPr/>
        </p:nvGraphicFramePr>
        <p:xfrm>
          <a:off x="156350" y="707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1610125"/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  <a:endParaRPr b="1" sz="18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  <a:endParaRPr b="1" sz="18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</a:t>
                      </a:r>
                      <a:endParaRPr b="1" sz="18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nderstanding the problem statement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</a:t>
                      </a:r>
                      <a:endParaRPr b="1" sz="18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softwares on multiple environments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</a:t>
                      </a:r>
                      <a:endParaRPr b="1" sz="18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</a:t>
                      </a: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jar and version dependencies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TomCat server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Maven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18" name="Google Shape;218;p52"/>
          <p:cNvSpPr txBox="1"/>
          <p:nvPr>
            <p:ph type="title"/>
          </p:nvPr>
        </p:nvSpPr>
        <p:spPr>
          <a:xfrm>
            <a:off x="391964" y="3309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Stakeholders</a:t>
            </a:r>
            <a:endParaRPr sz="15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11" y="330947"/>
            <a:ext cx="5645089" cy="386438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220" name="Google Shape;220;p52"/>
          <p:cNvSpPr/>
          <p:nvPr/>
        </p:nvSpPr>
        <p:spPr>
          <a:xfrm>
            <a:off x="391964" y="865811"/>
            <a:ext cx="2752029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•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Gajraj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3495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EB Garamond"/>
              <a:buAutoNum type="arabicPeriod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Sakshi (Order Trainings)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</a:t>
            </a:r>
            <a:r>
              <a:rPr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Trainers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type="ctrTitle"/>
          </p:nvPr>
        </p:nvSpPr>
        <p:spPr>
          <a:xfrm>
            <a:off x="569150" y="1901925"/>
            <a:ext cx="3390600" cy="8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UML Diagrams</a:t>
            </a:r>
            <a:endParaRPr/>
          </a:p>
        </p:txBody>
      </p:sp>
      <p:pic>
        <p:nvPicPr>
          <p:cNvPr id="515" name="Google Shape;5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50" y="0"/>
            <a:ext cx="4934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Architecture Design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22" name="Google Shape;522;p7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23" name="Google Shape;5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0" y="2805800"/>
            <a:ext cx="669353" cy="44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72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72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2" name="Google Shape;5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2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2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2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2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72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72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72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72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72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72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72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72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p72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p72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5083825" y="17505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/>
          <p:nvPr>
            <p:ph type="ctrTitle"/>
          </p:nvPr>
        </p:nvSpPr>
        <p:spPr>
          <a:xfrm>
            <a:off x="1386399" y="2135250"/>
            <a:ext cx="1413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Demo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5" name="Google Shape;555;p7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34" y="0"/>
            <a:ext cx="513786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3" name="Google Shape;563;p7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64" name="Google Shape;5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571" name="Google Shape;571;p7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5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Agenda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8" name="Google Shape;228;p5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229" name="Google Shape;229;p53"/>
          <p:cNvGrpSpPr/>
          <p:nvPr/>
        </p:nvGrpSpPr>
        <p:grpSpPr>
          <a:xfrm>
            <a:off x="387347" y="639224"/>
            <a:ext cx="3568654" cy="4044570"/>
            <a:chOff x="516462" y="962766"/>
            <a:chExt cx="4758205" cy="5392760"/>
          </a:xfrm>
        </p:grpSpPr>
        <p:sp>
          <p:nvSpPr>
            <p:cNvPr id="230" name="Google Shape;230;p5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9" name="Google Shape;239;p53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0" name="Google Shape;240;p5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1" name="Google Shape;241;p5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2" name="Google Shape;242;p5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3" name="Google Shape;243;p5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4" name="Google Shape;244;p5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5" name="Google Shape;245;p5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Development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6" name="Google Shape;246;p53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7" name="Google Shape;247;p53"/>
            <p:cNvSpPr txBox="1"/>
            <p:nvPr/>
          </p:nvSpPr>
          <p:spPr>
            <a:xfrm>
              <a:off x="1320367" y="54366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8" name="Google Shape;248;p53"/>
            <p:cNvSpPr txBox="1"/>
            <p:nvPr/>
          </p:nvSpPr>
          <p:spPr>
            <a:xfrm>
              <a:off x="1320350" y="59128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49" name="Google Shape;249;p5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Our Journey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6" name="Google Shape;256;p5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257" name="Google Shape;257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4" t="262"/>
          <a:stretch/>
        </p:blipFill>
        <p:spPr>
          <a:xfrm>
            <a:off x="4398263" y="0"/>
            <a:ext cx="477263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aphicFrame>
        <p:nvGraphicFramePr>
          <p:cNvPr id="263" name="Google Shape;263;p55"/>
          <p:cNvGraphicFramePr/>
          <p:nvPr/>
        </p:nvGraphicFramePr>
        <p:xfrm>
          <a:off x="723900" y="7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2615450"/>
                <a:gridCol w="2212050"/>
                <a:gridCol w="3018850"/>
              </a:tblGrid>
              <a:tr h="4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 (Jan’11 - Jan’17)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 (Jan’18 - Jan’24)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Week 3 (Jan’25 - Feb’1)</a:t>
                      </a:r>
                      <a:endParaRPr>
                        <a:solidFill>
                          <a:srgbClr val="B7B7B7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EB Garamond Regular"/>
                        <a:buChar char="●"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Jersey and DropWizard </a:t>
                      </a:r>
                      <a:endParaRPr>
                        <a:solidFill>
                          <a:srgbClr val="999999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EB Garamond Regular"/>
                        <a:buChar char="➔"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REST API Development using Jersey and DropWizard framework</a:t>
                      </a:r>
                      <a:endParaRPr>
                        <a:solidFill>
                          <a:schemeClr val="accent6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99999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2800725" y="121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ACTION PLAN</a:t>
            </a:r>
            <a:endParaRPr sz="23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71" name="Google Shape;271;p56"/>
          <p:cNvSpPr/>
          <p:nvPr/>
        </p:nvSpPr>
        <p:spPr>
          <a:xfrm>
            <a:off x="6416917" y="245011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2" name="Google Shape;272;p56"/>
          <p:cNvGrpSpPr/>
          <p:nvPr/>
        </p:nvGrpSpPr>
        <p:grpSpPr>
          <a:xfrm>
            <a:off x="2658401" y="808943"/>
            <a:ext cx="4251885" cy="3929675"/>
            <a:chOff x="1559708" y="795543"/>
            <a:chExt cx="7842514" cy="7215829"/>
          </a:xfrm>
        </p:grpSpPr>
        <p:grpSp>
          <p:nvGrpSpPr>
            <p:cNvPr id="273" name="Google Shape;273;p56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74" name="Google Shape;274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6" name="Google Shape;276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7" name="Google Shape;277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0" name="Google Shape;280;p56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81" name="Google Shape;281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2" name="Google Shape;282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3" name="Google Shape;283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7" name="Google Shape;287;p56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8" name="Google Shape;288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9" name="Google Shape;289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0" name="Google Shape;290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1" name="Google Shape;291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4" name="Google Shape;294;p56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95" name="Google Shape;295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7" name="Google Shape;297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8" name="Google Shape;298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01" name="Google Shape;301;p56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302" name="Google Shape;302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3" name="Google Shape;303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304" name="Google Shape;304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5" name="Google Shape;305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6" name="Google Shape;306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7" name="Google Shape;307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8" name="Google Shape;308;p56"/>
          <p:cNvSpPr/>
          <p:nvPr/>
        </p:nvSpPr>
        <p:spPr>
          <a:xfrm>
            <a:off x="5776932" y="311064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5297949" y="36533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56"/>
          <p:cNvSpPr/>
          <p:nvPr/>
        </p:nvSpPr>
        <p:spPr>
          <a:xfrm>
            <a:off x="4128298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Requirements and Goals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4535700" y="4088950"/>
            <a:ext cx="36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echnology stack for console and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REST API development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56"/>
          <p:cNvSpPr txBox="1"/>
          <p:nvPr/>
        </p:nvSpPr>
        <p:spPr>
          <a:xfrm>
            <a:off x="5560550" y="35304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 txBox="1"/>
          <p:nvPr/>
        </p:nvSpPr>
        <p:spPr>
          <a:xfrm>
            <a:off x="6039525" y="2746084"/>
            <a:ext cx="21468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56"/>
          <p:cNvSpPr txBox="1"/>
          <p:nvPr/>
        </p:nvSpPr>
        <p:spPr>
          <a:xfrm>
            <a:off x="6378310" y="179527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5531432" y="2508166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4747780" y="3174297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6"/>
          <p:cNvSpPr txBox="1"/>
          <p:nvPr/>
        </p:nvSpPr>
        <p:spPr>
          <a:xfrm>
            <a:off x="4060792" y="377144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402418" y="4301171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56"/>
          <p:cNvGrpSpPr/>
          <p:nvPr/>
        </p:nvGrpSpPr>
        <p:grpSpPr>
          <a:xfrm>
            <a:off x="4434405" y="56019"/>
            <a:ext cx="1628704" cy="731581"/>
            <a:chOff x="5996394" y="922673"/>
            <a:chExt cx="2171605" cy="975441"/>
          </a:xfrm>
        </p:grpSpPr>
        <p:sp>
          <p:nvSpPr>
            <p:cNvPr id="322" name="Google Shape;322;p56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56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4" name="Google Shape;324;p56"/>
          <p:cNvGrpSpPr/>
          <p:nvPr/>
        </p:nvGrpSpPr>
        <p:grpSpPr>
          <a:xfrm>
            <a:off x="3402584" y="787646"/>
            <a:ext cx="1980069" cy="842098"/>
            <a:chOff x="5030787" y="1877265"/>
            <a:chExt cx="2183819" cy="975441"/>
          </a:xfrm>
        </p:grpSpPr>
        <p:sp>
          <p:nvSpPr>
            <p:cNvPr id="325" name="Google Shape;325;p56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56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7" name="Google Shape;327;p56"/>
          <p:cNvGrpSpPr/>
          <p:nvPr/>
        </p:nvGrpSpPr>
        <p:grpSpPr>
          <a:xfrm>
            <a:off x="2734299" y="1429296"/>
            <a:ext cx="1906940" cy="917207"/>
            <a:chOff x="4065182" y="2756022"/>
            <a:chExt cx="2190374" cy="975441"/>
          </a:xfrm>
        </p:grpSpPr>
        <p:sp>
          <p:nvSpPr>
            <p:cNvPr id="328" name="Google Shape;328;p56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56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0" name="Google Shape;330;p56"/>
          <p:cNvGrpSpPr/>
          <p:nvPr/>
        </p:nvGrpSpPr>
        <p:grpSpPr>
          <a:xfrm>
            <a:off x="2084167" y="2115354"/>
            <a:ext cx="1853761" cy="917207"/>
            <a:chOff x="3321484" y="3593750"/>
            <a:chExt cx="2227008" cy="975441"/>
          </a:xfrm>
        </p:grpSpPr>
        <p:sp>
          <p:nvSpPr>
            <p:cNvPr id="331" name="Google Shape;331;p56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2" name="Google Shape;332;p56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3" name="Google Shape;333;p56"/>
          <p:cNvGrpSpPr/>
          <p:nvPr/>
        </p:nvGrpSpPr>
        <p:grpSpPr>
          <a:xfrm>
            <a:off x="1171183" y="2811217"/>
            <a:ext cx="2146775" cy="842098"/>
            <a:chOff x="2596540" y="4354454"/>
            <a:chExt cx="2217514" cy="975441"/>
          </a:xfrm>
        </p:grpSpPr>
        <p:sp>
          <p:nvSpPr>
            <p:cNvPr id="334" name="Google Shape;334;p56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5" name="Google Shape;335;p56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6" name="Google Shape;336;p56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7" name="Google Shape;337;p56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4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8" name="Google Shape;338;p56"/>
          <p:cNvSpPr/>
          <p:nvPr/>
        </p:nvSpPr>
        <p:spPr>
          <a:xfrm>
            <a:off x="987985" y="3111071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9" name="Google Shape;339;p56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0" name="Google Shape;340;p56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4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ctrTitle"/>
          </p:nvPr>
        </p:nvSpPr>
        <p:spPr>
          <a:xfrm>
            <a:off x="393532" y="20190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</a:pPr>
            <a:r>
              <a:rPr lang="en" sz="2100">
                <a:latin typeface="EB Garamond Regular"/>
                <a:ea typeface="EB Garamond Regular"/>
                <a:cs typeface="EB Garamond Regular"/>
                <a:sym typeface="EB Garamond Regular"/>
              </a:rPr>
              <a:t>  Our next starts</a:t>
            </a:r>
            <a:endParaRPr b="1" sz="2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5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4861858" y="2375550"/>
            <a:ext cx="137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NOW</a:t>
            </a:r>
            <a:endParaRPr b="1" i="0" sz="21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3 WEEKS OF TRAINING + PROJECT DEMO </a:t>
            </a:r>
            <a:b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endParaRPr sz="24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5" name="Google Shape;355;p58"/>
          <p:cNvSpPr/>
          <p:nvPr/>
        </p:nvSpPr>
        <p:spPr>
          <a:xfrm>
            <a:off x="2032463" y="3702534"/>
            <a:ext cx="5052060" cy="566355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2558242" y="3048490"/>
            <a:ext cx="4012969" cy="563339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3081944" y="2443536"/>
            <a:ext cx="2980113" cy="536171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58"/>
          <p:cNvSpPr/>
          <p:nvPr/>
        </p:nvSpPr>
        <p:spPr>
          <a:xfrm>
            <a:off x="3568238" y="1821694"/>
            <a:ext cx="2032462" cy="54059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1227478" y="3564533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460</a:t>
            </a: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,</a:t>
            </a: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8</a:t>
            </a: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00 SECONDS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3755274" y="1897635"/>
            <a:ext cx="165838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16</a:t>
            </a: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DAYS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3568238" y="2486605"/>
            <a:ext cx="20324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128</a:t>
            </a: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HOURS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3081944" y="3125951"/>
            <a:ext cx="298011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7680 </a:t>
            </a: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MINUTES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3" name="Google Shape;363;p58"/>
          <p:cNvSpPr/>
          <p:nvPr/>
        </p:nvSpPr>
        <p:spPr>
          <a:xfrm>
            <a:off x="1548244" y="4365497"/>
            <a:ext cx="6022572" cy="567765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4034791" y="1084811"/>
            <a:ext cx="1102474" cy="67622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1227478" y="4196654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i="0" lang="en" sz="2400" u="none" cap="none" strike="noStrik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LIMITLESS KNOWLEDGE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ctrTitle"/>
          </p:nvPr>
        </p:nvSpPr>
        <p:spPr>
          <a:xfrm>
            <a:off x="1293736" y="2039322"/>
            <a:ext cx="2135264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Our Team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2" name="Google Shape;372;p5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75" y="0"/>
            <a:ext cx="5568924" cy="5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